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2" r:id="rId5"/>
    <p:sldMasterId id="2147483788" r:id="rId6"/>
    <p:sldMasterId id="2147483793" r:id="rId7"/>
    <p:sldMasterId id="2147483819" r:id="rId8"/>
    <p:sldMasterId id="2147483828" r:id="rId9"/>
    <p:sldMasterId id="2147483831" r:id="rId10"/>
  </p:sldMasterIdLst>
  <p:notesMasterIdLst>
    <p:notesMasterId r:id="rId23"/>
  </p:notesMasterIdLst>
  <p:handoutMasterIdLst>
    <p:handoutMasterId r:id="rId24"/>
  </p:handoutMasterIdLst>
  <p:sldIdLst>
    <p:sldId id="410" r:id="rId11"/>
    <p:sldId id="412" r:id="rId12"/>
    <p:sldId id="393" r:id="rId13"/>
    <p:sldId id="423" r:id="rId14"/>
    <p:sldId id="497" r:id="rId15"/>
    <p:sldId id="473" r:id="rId16"/>
    <p:sldId id="468" r:id="rId17"/>
    <p:sldId id="498" r:id="rId18"/>
    <p:sldId id="477" r:id="rId19"/>
    <p:sldId id="490" r:id="rId20"/>
    <p:sldId id="484" r:id="rId21"/>
    <p:sldId id="49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k Takayesu" initials="ET" lastIdx="4" clrIdx="0">
    <p:extLst/>
  </p:cmAuthor>
  <p:cmAuthor id="2" name="Anna Ching" initials="AC" lastIdx="6" clrIdx="1">
    <p:extLst/>
  </p:cmAuthor>
  <p:cmAuthor id="3" name="Dhaval Dagli" initials="DPD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6400"/>
    <a:srgbClr val="C0504D"/>
    <a:srgbClr val="005A87"/>
    <a:srgbClr val="C0574D"/>
    <a:srgbClr val="008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89988" autoAdjust="0"/>
  </p:normalViewPr>
  <p:slideViewPr>
    <p:cSldViewPr snapToGrid="0">
      <p:cViewPr varScale="1">
        <p:scale>
          <a:sx n="78" d="100"/>
          <a:sy n="78" d="100"/>
        </p:scale>
        <p:origin x="16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086" y="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F8A84-B782-410D-8599-22937F675BD8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9A351-3603-4EE0-BA89-1C1C606A8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C83F46E-6459-4393-AD0F-61CBABA09928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A74CB1-6217-451A-A6FF-BA36906125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36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25000"/>
                </a:spcBef>
                <a:defRPr/>
              </a:pPr>
              <a:r>
                <a:rPr lang="en-US" altLang="en-US" sz="1000" b="1" dirty="0">
                  <a:solidFill>
                    <a:schemeClr val="tx2"/>
                  </a:solidFill>
                </a:rPr>
                <a:t>     </a:t>
              </a:r>
              <a:r>
                <a:rPr lang="en-US" altLang="en-US" sz="1000" b="1" dirty="0">
                  <a:solidFill>
                    <a:schemeClr val="bg1"/>
                  </a:solidFill>
                </a:rPr>
                <a:t>READ AND DELETE</a:t>
              </a:r>
            </a:p>
            <a:p>
              <a:pPr>
                <a:spcBef>
                  <a:spcPct val="25000"/>
                </a:spcBef>
                <a:defRPr/>
              </a:pPr>
              <a:r>
                <a:rPr lang="en-US" altLang="en-US" sz="1200" dirty="0">
                  <a:solidFill>
                    <a:schemeClr val="bg1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79" y="3336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10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161361" y="6323013"/>
            <a:ext cx="771502" cy="365125"/>
          </a:xfrm>
        </p:spPr>
        <p:txBody>
          <a:bodyPr/>
          <a:lstStyle/>
          <a:p>
            <a:pPr>
              <a:defRPr/>
            </a:pPr>
            <a:fld id="{78E1CC63-506B-43BA-9D26-98E80B63EF3D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048476" y="2294506"/>
            <a:ext cx="4525623" cy="160875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87B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378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88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25000"/>
                </a:spcBef>
                <a:defRPr/>
              </a:pPr>
              <a:r>
                <a:rPr lang="en-US" altLang="en-US" sz="1000" b="1" dirty="0">
                  <a:solidFill>
                    <a:schemeClr val="tx2"/>
                  </a:solidFill>
                </a:rPr>
                <a:t>     </a:t>
              </a:r>
              <a:r>
                <a:rPr lang="en-US" altLang="en-US" sz="1000" b="1" dirty="0">
                  <a:solidFill>
                    <a:schemeClr val="bg1"/>
                  </a:solidFill>
                </a:rPr>
                <a:t>READ AND DELETE</a:t>
              </a:r>
            </a:p>
            <a:p>
              <a:pPr>
                <a:spcBef>
                  <a:spcPct val="25000"/>
                </a:spcBef>
                <a:defRPr/>
              </a:pPr>
              <a:r>
                <a:rPr lang="en-US" altLang="en-US" sz="1200" dirty="0">
                  <a:solidFill>
                    <a:schemeClr val="bg1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79" y="3336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10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161361" y="6323013"/>
            <a:ext cx="771502" cy="365125"/>
          </a:xfrm>
        </p:spPr>
        <p:txBody>
          <a:bodyPr/>
          <a:lstStyle/>
          <a:p>
            <a:pPr>
              <a:defRPr/>
            </a:pPr>
            <a:fld id="{78E1CC63-506B-43BA-9D26-98E80B63EF3D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048476" y="2294506"/>
            <a:ext cx="4525623" cy="160875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87B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573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1527-718B-41BF-913E-14FD4B1790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308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323013"/>
            <a:ext cx="398463" cy="365125"/>
          </a:xfrm>
        </p:spPr>
        <p:txBody>
          <a:bodyPr/>
          <a:lstStyle>
            <a:lvl1pPr>
              <a:defRPr/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6496335" y="6323013"/>
            <a:ext cx="1487606" cy="365125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8365" y="188013"/>
            <a:ext cx="8550378" cy="84921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64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60" y="1368189"/>
            <a:ext cx="862538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0321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366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25000"/>
                </a:spcBef>
                <a:defRPr/>
              </a:pPr>
              <a:r>
                <a:rPr lang="en-US" altLang="en-US" sz="1000" b="1" dirty="0">
                  <a:solidFill>
                    <a:schemeClr val="tx2"/>
                  </a:solidFill>
                </a:rPr>
                <a:t>     </a:t>
              </a:r>
              <a:r>
                <a:rPr lang="en-US" altLang="en-US" sz="1000" b="1" dirty="0">
                  <a:solidFill>
                    <a:schemeClr val="bg1"/>
                  </a:solidFill>
                </a:rPr>
                <a:t>READ AND DELETE</a:t>
              </a:r>
            </a:p>
            <a:p>
              <a:pPr>
                <a:spcBef>
                  <a:spcPct val="25000"/>
                </a:spcBef>
                <a:defRPr/>
              </a:pPr>
              <a:r>
                <a:rPr lang="en-US" altLang="en-US" sz="1200" dirty="0">
                  <a:solidFill>
                    <a:schemeClr val="bg1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79" y="3336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10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161361" y="6323013"/>
            <a:ext cx="771502" cy="365125"/>
          </a:xfrm>
        </p:spPr>
        <p:txBody>
          <a:bodyPr/>
          <a:lstStyle/>
          <a:p>
            <a:pPr>
              <a:defRPr/>
            </a:pPr>
            <a:fld id="{78E1CC63-506B-43BA-9D26-98E80B63EF3D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048476" y="2294506"/>
            <a:ext cx="4525623" cy="160875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87B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545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323013"/>
            <a:ext cx="398463" cy="365125"/>
          </a:xfrm>
        </p:spPr>
        <p:txBody>
          <a:bodyPr/>
          <a:lstStyle>
            <a:lvl1pPr>
              <a:defRPr/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8365" y="188013"/>
            <a:ext cx="8550378" cy="84921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87B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60" y="1368189"/>
            <a:ext cx="862538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66203" y="6390932"/>
            <a:ext cx="1514821" cy="29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4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25000"/>
                </a:spcBef>
                <a:defRPr/>
              </a:pPr>
              <a:r>
                <a:rPr lang="en-US" altLang="en-US" sz="1000" b="1" dirty="0">
                  <a:solidFill>
                    <a:srgbClr val="1F497D"/>
                  </a:solidFill>
                </a:rPr>
                <a:t>     </a:t>
              </a:r>
              <a:r>
                <a:rPr lang="en-US" altLang="en-US" sz="1000" b="1" dirty="0">
                  <a:solidFill>
                    <a:prstClr val="white"/>
                  </a:solidFill>
                </a:rPr>
                <a:t>READ AND DELETE</a:t>
              </a:r>
            </a:p>
            <a:p>
              <a:pPr>
                <a:spcBef>
                  <a:spcPct val="25000"/>
                </a:spcBef>
                <a:defRPr/>
              </a:pPr>
              <a:r>
                <a:rPr lang="en-US" altLang="en-US" sz="1200" dirty="0">
                  <a:solidFill>
                    <a:prstClr val="white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79" y="3336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>
                  <a:defRPr/>
                </a:pPr>
                <a:endParaRPr lang="en-US" dirty="0">
                  <a:solidFill>
                    <a:prstClr val="black"/>
                  </a:solidFill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en-US" dirty="0">
                  <a:solidFill>
                    <a:prstClr val="black"/>
                  </a:solidFill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10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161361" y="6323013"/>
            <a:ext cx="771502" cy="365125"/>
          </a:xfrm>
        </p:spPr>
        <p:txBody>
          <a:bodyPr/>
          <a:lstStyle/>
          <a:p>
            <a:pPr>
              <a:defRPr/>
            </a:pPr>
            <a:fld id="{78E1CC63-506B-43BA-9D26-98E80B63EF3D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048476" y="2294506"/>
            <a:ext cx="4525623" cy="160875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87B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931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323013"/>
            <a:ext cx="398463" cy="365125"/>
          </a:xfrm>
        </p:spPr>
        <p:txBody>
          <a:bodyPr/>
          <a:lstStyle>
            <a:lvl1pPr>
              <a:defRPr/>
            </a:lvl1pPr>
          </a:lstStyle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8365" y="188013"/>
            <a:ext cx="8550378" cy="84921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87B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60" y="1368189"/>
            <a:ext cx="862538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3765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25000"/>
                </a:spcBef>
                <a:defRPr/>
              </a:pPr>
              <a:r>
                <a:rPr lang="en-US" altLang="en-US" sz="1000" b="1" dirty="0">
                  <a:solidFill>
                    <a:srgbClr val="1F497D"/>
                  </a:solidFill>
                </a:rPr>
                <a:t>     </a:t>
              </a:r>
              <a:r>
                <a:rPr lang="en-US" altLang="en-US" sz="1000" b="1" dirty="0">
                  <a:solidFill>
                    <a:prstClr val="white"/>
                  </a:solidFill>
                </a:rPr>
                <a:t>READ AND DELETE</a:t>
              </a:r>
            </a:p>
            <a:p>
              <a:pPr>
                <a:spcBef>
                  <a:spcPct val="25000"/>
                </a:spcBef>
                <a:defRPr/>
              </a:pPr>
              <a:r>
                <a:rPr lang="en-US" altLang="en-US" sz="1200" dirty="0">
                  <a:solidFill>
                    <a:prstClr val="white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79" y="3336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>
                  <a:defRPr/>
                </a:pPr>
                <a:endParaRPr lang="en-US" dirty="0">
                  <a:solidFill>
                    <a:prstClr val="black"/>
                  </a:solidFill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en-US" dirty="0">
                  <a:solidFill>
                    <a:prstClr val="black"/>
                  </a:solidFill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10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161361" y="6323013"/>
            <a:ext cx="771502" cy="365125"/>
          </a:xfrm>
        </p:spPr>
        <p:txBody>
          <a:bodyPr/>
          <a:lstStyle/>
          <a:p>
            <a:pPr>
              <a:defRPr/>
            </a:pPr>
            <a:fld id="{78E1CC63-506B-43BA-9D26-98E80B63EF3D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048476" y="2294506"/>
            <a:ext cx="4525623" cy="160875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87B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73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1527-718B-41BF-913E-14FD4B1790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4906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323013"/>
            <a:ext cx="398463" cy="365125"/>
          </a:xfrm>
        </p:spPr>
        <p:txBody>
          <a:bodyPr/>
          <a:lstStyle>
            <a:lvl1pPr>
              <a:defRPr/>
            </a:lvl1pPr>
          </a:lstStyle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8365" y="188013"/>
            <a:ext cx="8550378" cy="84921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87B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60" y="1368189"/>
            <a:ext cx="862538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2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323013"/>
            <a:ext cx="398463" cy="365125"/>
          </a:xfrm>
        </p:spPr>
        <p:txBody>
          <a:bodyPr/>
          <a:lstStyle>
            <a:lvl1pPr>
              <a:defRPr/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8365" y="188013"/>
            <a:ext cx="8550378" cy="84921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87B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60" y="1368189"/>
            <a:ext cx="862538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163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81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435" y="338138"/>
            <a:ext cx="8229307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47" y="1600201"/>
            <a:ext cx="8229307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17190D7-B87F-4226-A06F-90A7BFED2E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4641"/>
            <a:ext cx="8229600" cy="914400"/>
          </a:xfrm>
          <a:prstGeom prst="rect">
            <a:avLst/>
          </a:prstGeom>
        </p:spPr>
        <p:txBody>
          <a:bodyPr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A30C0AF3-F205-41AE-BA05-6C623B3D02C4}" type="slidenum">
              <a:rPr lang="en-US" smtClean="0">
                <a:solidFill>
                  <a:srgbClr val="9BBB59"/>
                </a:solidFill>
              </a:rPr>
              <a:pPr/>
              <a:t>‹#›</a:t>
            </a:fld>
            <a:endParaRPr lang="en-US" dirty="0">
              <a:solidFill>
                <a:srgbClr val="9BBB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2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25000"/>
                </a:spcBef>
                <a:defRPr/>
              </a:pPr>
              <a:r>
                <a:rPr lang="en-US" altLang="en-US" sz="1000" b="1" dirty="0">
                  <a:solidFill>
                    <a:schemeClr val="tx2"/>
                  </a:solidFill>
                </a:rPr>
                <a:t>     </a:t>
              </a:r>
              <a:r>
                <a:rPr lang="en-US" altLang="en-US" sz="1000" b="1" dirty="0">
                  <a:solidFill>
                    <a:schemeClr val="bg1"/>
                  </a:solidFill>
                </a:rPr>
                <a:t>READ AND DELETE</a:t>
              </a:r>
            </a:p>
            <a:p>
              <a:pPr>
                <a:spcBef>
                  <a:spcPct val="25000"/>
                </a:spcBef>
                <a:defRPr/>
              </a:pPr>
              <a:r>
                <a:rPr lang="en-US" altLang="en-US" sz="1200" dirty="0">
                  <a:solidFill>
                    <a:schemeClr val="bg1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79" y="3336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10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161361" y="6323013"/>
            <a:ext cx="771502" cy="365125"/>
          </a:xfrm>
        </p:spPr>
        <p:txBody>
          <a:bodyPr/>
          <a:lstStyle/>
          <a:p>
            <a:pPr>
              <a:defRPr/>
            </a:pPr>
            <a:fld id="{78E1CC63-506B-43BA-9D26-98E80B63EF3D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048476" y="2294506"/>
            <a:ext cx="4525623" cy="160875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87B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025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1527-718B-41BF-913E-14FD4B1790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5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323013"/>
            <a:ext cx="398463" cy="365125"/>
          </a:xfrm>
        </p:spPr>
        <p:txBody>
          <a:bodyPr/>
          <a:lstStyle>
            <a:lvl1pPr>
              <a:defRPr/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8365" y="188013"/>
            <a:ext cx="8550378" cy="84921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60" y="1368189"/>
            <a:ext cx="862538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04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/Volumes/S19%20SharePoint/Angie%20Server/Brand%20Reccomend%20Exercises/PowerPoint%20template/PGE_Spot_full_cmyk_pos_sm.tif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7" Type="http://schemas.openxmlformats.org/officeDocument/2006/relationships/image" Target="/Volumes/S19%20SharePoint/Angie%20Server/Brand%20Reccomend%20Exercises/PowerPoint%20template/PGE_Spot_full_cmyk_pos_sm.tif" TargetMode="Externa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image" Target="/Volumes/S19%20SharePoint/Angie%20Server/Brand%20Reccomend%20Exercises/PowerPoint%20template/PGE_Spot_full_cmyk_pos_sm.tif" TargetMode="Externa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heme" Target="../theme/theme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.png"/><Relationship Id="rId5" Type="http://schemas.openxmlformats.org/officeDocument/2006/relationships/image" Target="/Volumes/S19%20SharePoint/Angie%20Server/Brand%20Reccomend%20Exercises/PowerPoint%20template/PGE_Spot_full_cmyk_pos_sm.tif" TargetMode="External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heme" Target="../theme/theme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png"/><Relationship Id="rId5" Type="http://schemas.openxmlformats.org/officeDocument/2006/relationships/image" Target="/Volumes/S19%20SharePoint/Angie%20Server/Brand%20Reccomend%20Exercises/PowerPoint%20template/PGE_Spot_full_cmyk_pos_sm.tif" TargetMode="External"/><Relationship Id="rId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heme" Target="../theme/theme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image" Target="/Volumes/S19%20SharePoint/Angie%20Server/Brand%20Reccomend%20Exercises/PowerPoint%20template/PGE_Spot_full_cmyk_pos_sm.tif" TargetMode="Externa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1487" y="6323013"/>
            <a:ext cx="621376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aseline="0">
                <a:solidFill>
                  <a:schemeClr val="tx1"/>
                </a:solidFill>
                <a:latin typeface="Univers 55" charset="0"/>
              </a:defRPr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205538"/>
            <a:ext cx="9144000" cy="0"/>
          </a:xfrm>
          <a:prstGeom prst="line">
            <a:avLst/>
          </a:prstGeom>
          <a:ln w="15875">
            <a:solidFill>
              <a:srgbClr val="0089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GE_Spot_full_cmyk_pos_sm.tif" descr="/Volumes/S19 SharePoint/Angie Server/Brand Reccomend Exercises/PowerPoint template/PGE_Spot_full_cmyk_pos_sm.tif"/>
          <p:cNvPicPr>
            <a:picLocks noChangeAspect="1"/>
          </p:cNvPicPr>
          <p:nvPr/>
        </p:nvPicPr>
        <p:blipFill>
          <a:blip r:embed="rId8" r:link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307138"/>
            <a:ext cx="458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81" y="6304128"/>
            <a:ext cx="72136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324514"/>
            <a:ext cx="394356" cy="286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604157"/>
            <a:ext cx="403886" cy="15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0806" y="6390098"/>
            <a:ext cx="12955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ts val="1240"/>
              </a:lnSpc>
              <a:spcBef>
                <a:spcPct val="0"/>
              </a:spcBef>
              <a:defRPr/>
            </a:pPr>
            <a:r>
              <a:rPr lang="en-US" sz="105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6, 2015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81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1487" y="6323013"/>
            <a:ext cx="621376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aseline="0">
                <a:solidFill>
                  <a:schemeClr val="tx1"/>
                </a:solidFill>
                <a:latin typeface="Univers 55" charset="0"/>
              </a:defRPr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205538"/>
            <a:ext cx="9144000" cy="0"/>
          </a:xfrm>
          <a:prstGeom prst="line">
            <a:avLst/>
          </a:prstGeom>
          <a:ln w="15875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GE_Spot_full_cmyk_pos_sm.tif" descr="/Volumes/S19 SharePoint/Angie Server/Brand Reccomend Exercises/PowerPoint template/PGE_Spot_full_cmyk_pos_sm.tif"/>
          <p:cNvPicPr>
            <a:picLocks noChangeAspect="1"/>
          </p:cNvPicPr>
          <p:nvPr/>
        </p:nvPicPr>
        <p:blipFill>
          <a:blip r:embed="rId6" r:link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307138"/>
            <a:ext cx="458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81" y="6304128"/>
            <a:ext cx="72136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324514"/>
            <a:ext cx="394356" cy="286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604157"/>
            <a:ext cx="403886" cy="15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0806" y="6390098"/>
            <a:ext cx="12955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ts val="1240"/>
              </a:lnSpc>
              <a:spcBef>
                <a:spcPct val="0"/>
              </a:spcBef>
              <a:defRPr/>
            </a:pPr>
            <a:r>
              <a:rPr lang="en-US" sz="105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6, 2015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52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1487" y="6323013"/>
            <a:ext cx="621376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aseline="0">
                <a:solidFill>
                  <a:schemeClr val="tx1"/>
                </a:solidFill>
                <a:latin typeface="Univers 55" charset="0"/>
              </a:defRPr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205538"/>
            <a:ext cx="9144000" cy="0"/>
          </a:xfrm>
          <a:prstGeom prst="line">
            <a:avLst/>
          </a:prstGeom>
          <a:ln w="15875">
            <a:solidFill>
              <a:srgbClr val="006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GE_Spot_full_cmyk_pos_sm.tif" descr="/Volumes/S19 SharePoint/Angie Server/Brand Reccomend Exercises/PowerPoint template/PGE_Spot_full_cmyk_pos_sm.tif"/>
          <p:cNvPicPr>
            <a:picLocks noChangeAspect="1"/>
          </p:cNvPicPr>
          <p:nvPr/>
        </p:nvPicPr>
        <p:blipFill>
          <a:blip r:embed="rId6" r:link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307138"/>
            <a:ext cx="458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81" y="6304128"/>
            <a:ext cx="72136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324514"/>
            <a:ext cx="394356" cy="286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604157"/>
            <a:ext cx="403886" cy="15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0806" y="6390098"/>
            <a:ext cx="12955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ts val="1240"/>
              </a:lnSpc>
              <a:spcBef>
                <a:spcPct val="0"/>
              </a:spcBef>
              <a:defRPr/>
            </a:pPr>
            <a:r>
              <a:rPr lang="en-US" sz="105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6, 2015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4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1487" y="6323013"/>
            <a:ext cx="621376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aseline="0">
                <a:solidFill>
                  <a:schemeClr val="tx1"/>
                </a:solidFill>
                <a:latin typeface="Univers 55" charset="0"/>
              </a:defRPr>
            </a:lvl1pPr>
          </a:lstStyle>
          <a:p>
            <a:fld id="{A30C0AF3-F205-41AE-BA05-6C623B3D02C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205538"/>
            <a:ext cx="9144000" cy="0"/>
          </a:xfrm>
          <a:prstGeom prst="line">
            <a:avLst/>
          </a:prstGeom>
          <a:ln w="15875">
            <a:solidFill>
              <a:srgbClr val="0089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GE_Spot_full_cmyk_pos_sm.tif" descr="/Volumes/S19 SharePoint/Angie Server/Brand Reccomend Exercises/PowerPoint template/PGE_Spot_full_cmyk_pos_sm.tif"/>
          <p:cNvPicPr>
            <a:picLocks noChangeAspect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307138"/>
            <a:ext cx="458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81" y="6304128"/>
            <a:ext cx="72136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324514"/>
            <a:ext cx="394356" cy="286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604157"/>
            <a:ext cx="403886" cy="15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0806" y="6390098"/>
            <a:ext cx="12955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ts val="1240"/>
              </a:lnSpc>
              <a:spcBef>
                <a:spcPct val="0"/>
              </a:spcBef>
              <a:defRPr/>
            </a:pPr>
            <a:r>
              <a:rPr lang="en-US" sz="105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6, 2015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1487" y="6323013"/>
            <a:ext cx="621376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aseline="0">
                <a:solidFill>
                  <a:schemeClr val="tx1"/>
                </a:solidFill>
                <a:latin typeface="Univers 55" charset="0"/>
              </a:defRPr>
            </a:lvl1pPr>
          </a:lstStyle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205538"/>
            <a:ext cx="9144000" cy="0"/>
          </a:xfrm>
          <a:prstGeom prst="line">
            <a:avLst/>
          </a:prstGeom>
          <a:ln w="15875">
            <a:solidFill>
              <a:srgbClr val="0089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GE_Spot_full_cmyk_pos_sm.tif" descr="/Volumes/S19 SharePoint/Angie Server/Brand Reccomend Exercises/PowerPoint template/PGE_Spot_full_cmyk_pos_sm.tif"/>
          <p:cNvPicPr>
            <a:picLocks noChangeAspect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307138"/>
            <a:ext cx="458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81" y="6304128"/>
            <a:ext cx="72136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324514"/>
            <a:ext cx="394356" cy="286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604157"/>
            <a:ext cx="403886" cy="15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0806" y="6390098"/>
            <a:ext cx="12955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40"/>
              </a:lnSpc>
              <a:spcBef>
                <a:spcPct val="0"/>
              </a:spcBef>
              <a:defRPr/>
            </a:pPr>
            <a:r>
              <a:rPr lang="en-US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6, 2015</a:t>
            </a:r>
          </a:p>
        </p:txBody>
      </p:sp>
    </p:spTree>
    <p:extLst>
      <p:ext uri="{BB962C8B-B14F-4D97-AF65-F5344CB8AC3E}">
        <p14:creationId xmlns:p14="http://schemas.microsoft.com/office/powerpoint/2010/main" val="310038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1487" y="6323013"/>
            <a:ext cx="621376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aseline="0">
                <a:solidFill>
                  <a:schemeClr val="tx1"/>
                </a:solidFill>
                <a:latin typeface="Univers 55" charset="0"/>
              </a:defRPr>
            </a:lvl1pPr>
          </a:lstStyle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205538"/>
            <a:ext cx="9144000" cy="0"/>
          </a:xfrm>
          <a:prstGeom prst="line">
            <a:avLst/>
          </a:prstGeom>
          <a:ln w="15875">
            <a:solidFill>
              <a:srgbClr val="0089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GE_Spot_full_cmyk_pos_sm.tif" descr="/Volumes/S19 SharePoint/Angie Server/Brand Reccomend Exercises/PowerPoint template/PGE_Spot_full_cmyk_pos_sm.tif"/>
          <p:cNvPicPr>
            <a:picLocks noChangeAspect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307138"/>
            <a:ext cx="458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81" y="6304128"/>
            <a:ext cx="72136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324514"/>
            <a:ext cx="394356" cy="286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6506" y="6604157"/>
            <a:ext cx="403886" cy="15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0806" y="6390098"/>
            <a:ext cx="12955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40"/>
              </a:lnSpc>
              <a:spcBef>
                <a:spcPct val="0"/>
              </a:spcBef>
              <a:defRPr/>
            </a:pPr>
            <a:r>
              <a:rPr lang="en-US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6, 2015</a:t>
            </a:r>
          </a:p>
        </p:txBody>
      </p:sp>
    </p:spTree>
    <p:extLst>
      <p:ext uri="{BB962C8B-B14F-4D97-AF65-F5344CB8AC3E}">
        <p14:creationId xmlns:p14="http://schemas.microsoft.com/office/powerpoint/2010/main" val="224059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mailto:Alan.Taylor@sedwayconsultant.com" TargetMode="External"/><Relationship Id="rId7" Type="http://schemas.openxmlformats.org/officeDocument/2006/relationships/image" Target="../media/image6.png"/><Relationship Id="rId2" Type="http://schemas.openxmlformats.org/officeDocument/2006/relationships/hyperlink" Target="mailto:Chari.Worster@CPUC.CA.Gov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mailto:JMcCawley@SempraUtilities.com" TargetMode="External"/><Relationship Id="rId5" Type="http://schemas.openxmlformats.org/officeDocument/2006/relationships/hyperlink" Target="mailto:Allison.guilliatt@sce.com" TargetMode="External"/><Relationship Id="rId10" Type="http://schemas.openxmlformats.org/officeDocument/2006/relationships/image" Target="../media/image10.jpeg"/><Relationship Id="rId4" Type="http://schemas.openxmlformats.org/officeDocument/2006/relationships/hyperlink" Target="mailto:Samantha.weaver@pge.com" TargetMode="External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docs.cpuc.ca.gov/PublishedDocs/Published/G000/M171/K555/171555623.PDF" TargetMode="Externa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0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37756" y="1225283"/>
            <a:ext cx="7855526" cy="1608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3800" b="1" dirty="0"/>
              <a:t>Integrated Distributed Energy Resources (IDER) Technology-Neutral Pro forma (TNPF) Contract Kick-Off Meeting </a:t>
            </a:r>
            <a:br>
              <a:rPr lang="en-US" sz="3600" b="1" dirty="0"/>
            </a:br>
            <a:r>
              <a:rPr lang="en-US" sz="3600" b="1" dirty="0"/>
              <a:t> </a:t>
            </a:r>
            <a:br>
              <a:rPr lang="en-US" sz="3600" b="1" dirty="0">
                <a:latin typeface="Arial" pitchFamily="34" charset="0"/>
                <a:cs typeface="+mn-cs"/>
              </a:rPr>
            </a:br>
            <a:r>
              <a:rPr lang="en-US" sz="3600" b="1" dirty="0">
                <a:latin typeface="Arial" pitchFamily="34" charset="0"/>
                <a:cs typeface="+mn-cs"/>
              </a:rPr>
              <a:t>June 4, 2018</a:t>
            </a:r>
            <a:endParaRPr lang="en-US" sz="3600" b="1" i="1" dirty="0">
              <a:solidFill>
                <a:srgbClr val="FFC000"/>
              </a:solidFill>
              <a:latin typeface="Arial" pitchFamily="34" charset="0"/>
              <a:cs typeface="+mn-cs"/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5073105"/>
            <a:ext cx="1726611" cy="107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073105"/>
            <a:ext cx="953284" cy="88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40922" y="5957098"/>
            <a:ext cx="953284" cy="36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50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59" y="969818"/>
            <a:ext cx="8889805" cy="4175991"/>
          </a:xfrm>
        </p:spPr>
        <p:txBody>
          <a:bodyPr/>
          <a:lstStyle/>
          <a:p>
            <a:pPr marL="400050" lvl="2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8365" y="253828"/>
            <a:ext cx="8550378" cy="594471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87B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Timeline</a:t>
            </a:r>
          </a:p>
          <a:p>
            <a:pPr algn="ctr"/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365" y="1103045"/>
            <a:ext cx="855037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46651" y="971177"/>
            <a:ext cx="8020878" cy="451247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Aft>
                <a:spcPts val="800"/>
              </a:spcAft>
              <a:buNone/>
            </a:pPr>
            <a:r>
              <a:rPr lang="en-US" sz="1600" b="1" dirty="0"/>
              <a:t>Kick-off Meeting: </a:t>
            </a:r>
            <a:r>
              <a:rPr lang="en-US" sz="1600" dirty="0"/>
              <a:t>June 4, Reconvene the Working Group (Phone meeting)</a:t>
            </a:r>
          </a:p>
          <a:p>
            <a:pPr marL="0" lvl="1" indent="0">
              <a:spcAft>
                <a:spcPts val="800"/>
              </a:spcAft>
              <a:buNone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Meeting #1: 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June 19 or 20, Brainstorming Meeting (In-person, San Francisco)</a:t>
            </a:r>
          </a:p>
          <a:p>
            <a:pPr marL="400050" lvl="2" indent="0">
              <a:spcAft>
                <a:spcPts val="800"/>
              </a:spcAft>
              <a:buNone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Meeting Logistics: Cadence, Schedule, and Locations to be determined after this meeting*</a:t>
            </a:r>
          </a:p>
          <a:p>
            <a:pPr marL="0" lvl="1" indent="0">
              <a:spcAft>
                <a:spcPts val="800"/>
              </a:spcAft>
              <a:buNone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June through August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Working Group meetings, cadence TBD</a:t>
            </a:r>
          </a:p>
          <a:p>
            <a:pPr marL="0" lvl="1" indent="0">
              <a:spcAft>
                <a:spcPts val="800"/>
              </a:spcAft>
              <a:buNone/>
            </a:pPr>
            <a:r>
              <a:rPr lang="en-US" sz="1600" b="1" dirty="0"/>
              <a:t>Consultant Report: </a:t>
            </a:r>
            <a:r>
              <a:rPr lang="en-US" sz="1600" dirty="0"/>
              <a:t>September 4, TNPF Consultant files Status Report</a:t>
            </a:r>
          </a:p>
          <a:p>
            <a:pPr marL="0" lvl="1" indent="0">
              <a:spcAft>
                <a:spcPts val="800"/>
              </a:spcAft>
              <a:buNone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September through November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Working Group meetings, cadence TBD</a:t>
            </a:r>
          </a:p>
          <a:p>
            <a:pPr marL="0" lvl="1" indent="0">
              <a:spcAft>
                <a:spcPts val="800"/>
              </a:spcAft>
              <a:buNone/>
            </a:pPr>
            <a:r>
              <a:rPr lang="en-US" sz="1600" b="1" dirty="0"/>
              <a:t>Final Meeting: </a:t>
            </a:r>
            <a:r>
              <a:rPr lang="en-US" sz="1600" dirty="0"/>
              <a:t>First Week of November,</a:t>
            </a:r>
            <a:r>
              <a:rPr lang="en-US" sz="1600" b="1" dirty="0"/>
              <a:t> </a:t>
            </a:r>
            <a:r>
              <a:rPr lang="en-US" sz="1600" dirty="0"/>
              <a:t>Conclude the Working Group</a:t>
            </a:r>
          </a:p>
          <a:p>
            <a:pPr marL="0" lvl="1" indent="0">
              <a:spcAft>
                <a:spcPts val="800"/>
              </a:spcAft>
              <a:buNone/>
            </a:pPr>
            <a:r>
              <a:rPr lang="en-US" sz="1600" b="1" dirty="0"/>
              <a:t>Regulatory Filing: </a:t>
            </a:r>
            <a:r>
              <a:rPr lang="en-US" sz="1600" dirty="0"/>
              <a:t>December 4, Utilities file Tier 3 Advice Letter</a:t>
            </a:r>
          </a:p>
          <a:p>
            <a:pPr marL="0" lvl="1" indent="0">
              <a:buNone/>
            </a:pPr>
            <a:endParaRPr lang="en-US" sz="1400" dirty="0"/>
          </a:p>
          <a:p>
            <a:pPr marL="0" lvl="1" indent="0">
              <a:buNone/>
            </a:pPr>
            <a:endParaRPr lang="en-US" sz="1400" dirty="0"/>
          </a:p>
          <a:p>
            <a:pPr marL="0" lvl="1" indent="0">
              <a:buNone/>
            </a:pPr>
            <a:endParaRPr lang="en-US" sz="1400" dirty="0"/>
          </a:p>
          <a:p>
            <a:pPr marL="0" lvl="1" indent="0">
              <a:buNone/>
            </a:pPr>
            <a:r>
              <a:rPr lang="en-US" sz="1200" dirty="0"/>
              <a:t>*Meetings are expected to occur every other week, but this cadence will be determined and refined after Meeting #1 based on the final scope of the Working Group.</a:t>
            </a:r>
          </a:p>
          <a:p>
            <a:pPr marL="741363" lvl="2" indent="-341313"/>
            <a:endParaRPr lang="en-US" sz="1600" dirty="0">
              <a:ea typeface="+mn-ea"/>
            </a:endParaRPr>
          </a:p>
          <a:p>
            <a:pPr marL="457200" lvl="1" indent="0">
              <a:buFont typeface="Arial" pitchFamily="34" charset="0"/>
              <a:buNone/>
            </a:pPr>
            <a:endParaRPr lang="en-US" sz="16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86780" y="5655203"/>
            <a:ext cx="8889805" cy="4207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2" indent="0" algn="r">
              <a:spcBef>
                <a:spcPts val="0"/>
              </a:spcBef>
              <a:buNone/>
            </a:pPr>
            <a:r>
              <a:rPr lang="en-US" sz="1200" b="1" dirty="0">
                <a:ea typeface="+mn-ea"/>
              </a:rPr>
              <a:t>Black </a:t>
            </a:r>
            <a:r>
              <a:rPr lang="en-US" sz="1200" dirty="0">
                <a:ea typeface="+mn-ea"/>
              </a:rPr>
              <a:t>= Confirmed dates</a:t>
            </a:r>
          </a:p>
          <a:p>
            <a:pPr marL="400050" lvl="2" indent="0" algn="r"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</a:rPr>
              <a:t>Grey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</a:rPr>
              <a:t>= Tentative dates,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770566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835" y="1080648"/>
            <a:ext cx="8516329" cy="5264739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Discuss high-level plan for next meeting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Review tentative meeting schedule and general cadence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Utilities welcome any additional feedback</a:t>
            </a:r>
          </a:p>
          <a:p>
            <a:pPr marL="457200" lvl="1" indent="-45720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8365" y="253829"/>
            <a:ext cx="8550378" cy="696820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87B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Wrap-up and Next Steps 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18365" y="1103045"/>
            <a:ext cx="855037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753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713" y="976449"/>
            <a:ext cx="8607287" cy="4752108"/>
          </a:xfrm>
        </p:spPr>
        <p:txBody>
          <a:bodyPr/>
          <a:lstStyle/>
          <a:p>
            <a:pPr marL="0" lvl="1" indent="0">
              <a:buNone/>
            </a:pPr>
            <a:r>
              <a:rPr lang="en-US" sz="1800" b="1" dirty="0"/>
              <a:t>CPUC (Energy Division)</a:t>
            </a:r>
          </a:p>
          <a:p>
            <a:pPr marL="0" lvl="1" indent="0">
              <a:buNone/>
            </a:pPr>
            <a:r>
              <a:rPr lang="en-US" sz="1800" dirty="0"/>
              <a:t>Chari </a:t>
            </a:r>
            <a:r>
              <a:rPr lang="en-US" sz="1800" dirty="0" err="1"/>
              <a:t>Worster</a:t>
            </a:r>
            <a:r>
              <a:rPr lang="en-US" sz="1800" dirty="0"/>
              <a:t>, </a:t>
            </a:r>
            <a:r>
              <a:rPr lang="en-US" sz="1800" dirty="0" err="1">
                <a:hlinkClick r:id="rId2"/>
              </a:rPr>
              <a:t>Chari.Worster@CPUC.CA.Gov</a:t>
            </a:r>
            <a:r>
              <a:rPr lang="en-US" sz="1800" dirty="0"/>
              <a:t>,  415-703-1585</a:t>
            </a:r>
          </a:p>
          <a:p>
            <a:pPr marL="0" lvl="1" indent="0">
              <a:buNone/>
            </a:pPr>
            <a:endParaRPr lang="en-US" sz="1800" b="1" dirty="0"/>
          </a:p>
          <a:p>
            <a:pPr marL="0" lvl="1" indent="0">
              <a:buNone/>
            </a:pPr>
            <a:r>
              <a:rPr lang="en-US" sz="1800" b="1" dirty="0"/>
              <a:t>TNPF Consultant and Facilitator</a:t>
            </a:r>
          </a:p>
          <a:p>
            <a:pPr marL="0" lvl="1" indent="0">
              <a:buNone/>
            </a:pPr>
            <a:r>
              <a:rPr lang="en-US" sz="1800" dirty="0"/>
              <a:t>Alan Taylor, </a:t>
            </a:r>
            <a:r>
              <a:rPr lang="en-US" sz="1800" dirty="0">
                <a:hlinkClick r:id="rId3"/>
              </a:rPr>
              <a:t>Alan.Taylor@sedwayconsultant.com</a:t>
            </a:r>
            <a:r>
              <a:rPr lang="en-US" sz="1800" dirty="0"/>
              <a:t>, 303-581-4172</a:t>
            </a:r>
          </a:p>
          <a:p>
            <a:pPr marL="0" lvl="1" indent="0">
              <a:buNone/>
            </a:pPr>
            <a:endParaRPr lang="en-US" sz="1800" b="1" dirty="0"/>
          </a:p>
          <a:p>
            <a:pPr marL="0" lvl="1" indent="0">
              <a:buNone/>
            </a:pPr>
            <a:r>
              <a:rPr lang="en-US" sz="1800" b="1" dirty="0"/>
              <a:t>PG&amp;E</a:t>
            </a:r>
            <a:endParaRPr lang="en-US" sz="1800" dirty="0"/>
          </a:p>
          <a:p>
            <a:pPr marL="0" lvl="1" indent="0">
              <a:buNone/>
            </a:pPr>
            <a:r>
              <a:rPr lang="en-US" sz="1800" dirty="0"/>
              <a:t>Sam Weaver, </a:t>
            </a:r>
            <a:r>
              <a:rPr lang="en-US" sz="1800" dirty="0">
                <a:hlinkClick r:id="rId4"/>
              </a:rPr>
              <a:t>Samantha.weaver@pge.com</a:t>
            </a:r>
            <a:r>
              <a:rPr lang="en-US" sz="1800" dirty="0"/>
              <a:t>, 415-973-5928</a:t>
            </a:r>
          </a:p>
          <a:p>
            <a:pPr marL="0" lvl="1" indent="0">
              <a:buNone/>
            </a:pPr>
            <a:endParaRPr lang="en-US" sz="1800" dirty="0"/>
          </a:p>
          <a:p>
            <a:pPr marL="0" lvl="1" indent="0">
              <a:buNone/>
            </a:pPr>
            <a:r>
              <a:rPr lang="en-US" sz="1800" b="1" dirty="0"/>
              <a:t>SCE</a:t>
            </a:r>
            <a:endParaRPr lang="en-US" sz="1800" dirty="0"/>
          </a:p>
          <a:p>
            <a:pPr marL="0" lvl="1" indent="0">
              <a:buNone/>
            </a:pPr>
            <a:r>
              <a:rPr lang="en-US" sz="1800" dirty="0"/>
              <a:t>Ally Guilliatt, </a:t>
            </a:r>
            <a:r>
              <a:rPr lang="en-US" sz="1800" u="sng" dirty="0">
                <a:hlinkClick r:id="rId5"/>
              </a:rPr>
              <a:t>Allison.guilliatt@sce.com</a:t>
            </a:r>
            <a:r>
              <a:rPr lang="en-US" sz="1800" dirty="0"/>
              <a:t>, 626-302-4885</a:t>
            </a:r>
          </a:p>
          <a:p>
            <a:pPr marL="0" lvl="1" indent="0">
              <a:buNone/>
            </a:pPr>
            <a:endParaRPr lang="en-US" sz="1800" dirty="0"/>
          </a:p>
          <a:p>
            <a:pPr marL="0" lvl="1" indent="0">
              <a:buNone/>
            </a:pPr>
            <a:r>
              <a:rPr lang="en-US" sz="1800" b="1" dirty="0"/>
              <a:t>SDG&amp;E</a:t>
            </a:r>
            <a:endParaRPr lang="en-US" sz="1800" dirty="0"/>
          </a:p>
          <a:p>
            <a:pPr marL="0" lvl="1" indent="0">
              <a:buNone/>
            </a:pPr>
            <a:r>
              <a:rPr lang="en-US" sz="1800" dirty="0"/>
              <a:t>Joe M</a:t>
            </a:r>
            <a:r>
              <a:rPr lang="en-US" sz="1800" baseline="30000" dirty="0"/>
              <a:t>c</a:t>
            </a:r>
            <a:r>
              <a:rPr lang="en-US" sz="1800" dirty="0"/>
              <a:t>Cawley, </a:t>
            </a:r>
            <a:r>
              <a:rPr lang="en-US" sz="1800" dirty="0">
                <a:hlinkClick r:id="rId6"/>
              </a:rPr>
              <a:t>JMcCawley@SempraUtilities.com</a:t>
            </a:r>
            <a:r>
              <a:rPr lang="en-US" sz="1800" dirty="0"/>
              <a:t>, 858-503-5302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8365" y="253828"/>
            <a:ext cx="8550378" cy="849217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87B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Contact List</a:t>
            </a:r>
          </a:p>
          <a:p>
            <a:pPr algn="ctr"/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365" y="1103045"/>
            <a:ext cx="855037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1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5" y="257288"/>
            <a:ext cx="8550378" cy="849217"/>
          </a:xfrm>
        </p:spPr>
        <p:txBody>
          <a:bodyPr/>
          <a:lstStyle/>
          <a:p>
            <a:r>
              <a:rPr lang="en-US" b="1" dirty="0"/>
              <a:t>Safety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45" y="1159470"/>
            <a:ext cx="8625384" cy="4525963"/>
          </a:xfrm>
        </p:spPr>
        <p:txBody>
          <a:bodyPr/>
          <a:lstStyle/>
          <a:p>
            <a:r>
              <a:rPr lang="en-US" sz="2800" dirty="0"/>
              <a:t>Be aware of your surroundings</a:t>
            </a:r>
          </a:p>
          <a:p>
            <a:r>
              <a:rPr lang="en-US" sz="2800" dirty="0"/>
              <a:t>Participate safely</a:t>
            </a:r>
          </a:p>
          <a:p>
            <a:r>
              <a:rPr lang="en-US" sz="2800" dirty="0"/>
              <a:t>Do not drive while attending webinar</a:t>
            </a:r>
          </a:p>
          <a:p>
            <a:r>
              <a:rPr lang="en-US" sz="2800" dirty="0"/>
              <a:t>Utility teams will follow established procedures in case of any emergency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For example, duck/cover/hold/evacuate if an earthquake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5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0" name="Straight Connector 9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49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5" y="253828"/>
            <a:ext cx="8550378" cy="849217"/>
          </a:xfrm>
        </p:spPr>
        <p:txBody>
          <a:bodyPr/>
          <a:lstStyle/>
          <a:p>
            <a:r>
              <a:rPr lang="en-US" b="1" dirty="0"/>
              <a:t>Meeting Agenda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043794"/>
              </p:ext>
            </p:extLst>
          </p:nvPr>
        </p:nvGraphicFramePr>
        <p:xfrm>
          <a:off x="420055" y="1216885"/>
          <a:ext cx="7610465" cy="462293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47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0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Duration</a:t>
                      </a:r>
                      <a:r>
                        <a:rPr lang="en-US" sz="1600" baseline="0" dirty="0"/>
                        <a:t> (Minutes)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Topic</a:t>
                      </a:r>
                      <a:r>
                        <a:rPr lang="en-US" sz="1600" baseline="0" dirty="0"/>
                        <a:t> Description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Presenter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Welcome and Safety Check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Sam</a:t>
                      </a:r>
                      <a:r>
                        <a:rPr lang="en-US" baseline="0" dirty="0"/>
                        <a:t> Weaver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39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>
                          <a:solidFill>
                            <a:schemeClr val="tx1"/>
                          </a:solidFill>
                        </a:rPr>
                        <a:t>Meeting</a:t>
                      </a:r>
                      <a:r>
                        <a:rPr lang="en-US" strike="noStrike" baseline="0" dirty="0">
                          <a:solidFill>
                            <a:schemeClr val="tx1"/>
                          </a:solidFill>
                        </a:rPr>
                        <a:t> Agenda and Objectives</a:t>
                      </a:r>
                      <a:endParaRPr lang="en-US" strike="no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Ally Guilliatt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0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Background: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Competitive Solicitation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Framework and IDER Decision Overview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Joe 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Cawley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610">
                <a:tc>
                  <a:txBody>
                    <a:bodyPr/>
                    <a:lstStyle/>
                    <a:p>
                      <a:pPr algn="ctr"/>
                      <a:r>
                        <a:rPr lang="en-US" strike="noStrike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Role of Technology-neutral</a:t>
                      </a:r>
                      <a:r>
                        <a:rPr lang="en-US" baseline="0" dirty="0"/>
                        <a:t> pro forma Consultant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Ally Guilliatt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Working</a:t>
                      </a:r>
                      <a:r>
                        <a:rPr lang="en-US" baseline="0" dirty="0"/>
                        <a:t> Group Roles and Responsibilities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Sam Weaver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Timeline,</a:t>
                      </a:r>
                      <a:r>
                        <a:rPr lang="en-US" baseline="0" dirty="0"/>
                        <a:t> Next Steps, and Wrap 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Joe M</a:t>
                      </a:r>
                      <a:r>
                        <a:rPr lang="en-US" baseline="30000" dirty="0"/>
                        <a:t>c</a:t>
                      </a:r>
                      <a:r>
                        <a:rPr lang="en-US" dirty="0"/>
                        <a:t>Cawley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76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7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1" name="Straight Connector 10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88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5" y="257288"/>
            <a:ext cx="8550378" cy="849217"/>
          </a:xfrm>
        </p:spPr>
        <p:txBody>
          <a:bodyPr/>
          <a:lstStyle/>
          <a:p>
            <a:r>
              <a:rPr lang="en-US" b="1" dirty="0"/>
              <a:t>Meeting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6884" y="955964"/>
            <a:ext cx="8312726" cy="5237026"/>
          </a:xfrm>
          <a:prstGeom prst="rect">
            <a:avLst/>
          </a:prstGeom>
        </p:spPr>
        <p:txBody>
          <a:bodyPr/>
          <a:lstStyle/>
          <a:p>
            <a:r>
              <a:rPr lang="en-US" sz="2800" dirty="0">
                <a:cs typeface="+mn-cs"/>
              </a:rPr>
              <a:t>Reconvene the Competitive Solicitation Framework Working Group (Working Group) per D.16-12-036</a:t>
            </a:r>
          </a:p>
          <a:p>
            <a:r>
              <a:rPr lang="en-US" sz="2800" dirty="0">
                <a:cs typeface="+mn-cs"/>
              </a:rPr>
              <a:t>Update Working Group (WG) participants on efforts to develop a technology-neutral pro forma (TNPF) contract</a:t>
            </a:r>
          </a:p>
          <a:p>
            <a:r>
              <a:rPr lang="en-US" sz="2800" dirty="0">
                <a:cs typeface="+mn-cs"/>
              </a:rPr>
              <a:t>Describe the TNPF consultant role</a:t>
            </a:r>
            <a:endParaRPr lang="en-US" sz="24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Provide clarifications to further common understanding of WG roles and responsibilities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Discuss next meeting and general cadence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0" name="Straight Connector 9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6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5" y="257288"/>
            <a:ext cx="8550378" cy="849217"/>
          </a:xfrm>
        </p:spPr>
        <p:txBody>
          <a:bodyPr/>
          <a:lstStyle/>
          <a:p>
            <a:r>
              <a:rPr lang="en-US" b="1" dirty="0"/>
              <a:t>Competitive Solicitation Framework WG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45" y="930864"/>
            <a:ext cx="8625384" cy="4525963"/>
          </a:xfrm>
        </p:spPr>
        <p:txBody>
          <a:bodyPr/>
          <a:lstStyle/>
          <a:p>
            <a:r>
              <a:rPr lang="en-US" sz="1900" dirty="0"/>
              <a:t>On March 24, 2016, the Working Group was established and tasked with developing a Framework targeting the reliability needs within the areas identified by analysis performed in R.14-08-013 et al.</a:t>
            </a:r>
          </a:p>
          <a:p>
            <a:r>
              <a:rPr lang="en-US" sz="1900" dirty="0"/>
              <a:t>The WG filed its final report with its framework recommendations on August 1, 2016</a:t>
            </a:r>
          </a:p>
          <a:p>
            <a:r>
              <a:rPr lang="en-US" sz="1900" dirty="0"/>
              <a:t>The WG did not reach consensus on the need for a technology-neutral contract or the process to develop it; however, the WG did reach consensus on the types of changes necessary to modify existing contracts or term sheets for distribution deferral purposes:</a:t>
            </a:r>
          </a:p>
          <a:p>
            <a:pPr marL="800100" lvl="1" indent="-342900">
              <a:buAutoNum type="arabicParenR"/>
            </a:pPr>
            <a:r>
              <a:rPr lang="en-US" sz="1600" dirty="0"/>
              <a:t>Performance-based payment structure during the distribution deferral period for solar resources; </a:t>
            </a:r>
          </a:p>
          <a:p>
            <a:pPr marL="800100" lvl="1" indent="-342900">
              <a:buAutoNum type="arabicParenR"/>
            </a:pPr>
            <a:r>
              <a:rPr lang="en-US" sz="1600" dirty="0"/>
              <a:t>An increase in the number of pre-operational milestones and consequences for not meeting the milestones;</a:t>
            </a:r>
          </a:p>
          <a:p>
            <a:pPr marL="800100" lvl="1" indent="-342900">
              <a:buAutoNum type="arabicParenR"/>
            </a:pPr>
            <a:r>
              <a:rPr lang="en-US" sz="1600" dirty="0"/>
              <a:t>Development security in the agreement;</a:t>
            </a:r>
          </a:p>
          <a:p>
            <a:pPr marL="800100" lvl="1" indent="-342900">
              <a:buAutoNum type="arabicParenR"/>
            </a:pPr>
            <a:r>
              <a:rPr lang="en-US" sz="1600" dirty="0"/>
              <a:t>Performance assurance in the agreement; and </a:t>
            </a:r>
          </a:p>
          <a:p>
            <a:pPr marL="800100" lvl="1" indent="-342900">
              <a:buAutoNum type="arabicParenR"/>
            </a:pPr>
            <a:r>
              <a:rPr lang="en-US" sz="1600" dirty="0"/>
              <a:t>Accommodations for voltage support product</a:t>
            </a:r>
          </a:p>
          <a:p>
            <a:pPr marL="400050"/>
            <a:r>
              <a:rPr lang="en-US" sz="1900" dirty="0"/>
              <a:t>The Commission considered these recommendations in its IDER Decision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5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0" name="Straight Connector 9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305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5" y="257288"/>
            <a:ext cx="8550378" cy="849217"/>
          </a:xfrm>
        </p:spPr>
        <p:txBody>
          <a:bodyPr/>
          <a:lstStyle/>
          <a:p>
            <a:r>
              <a:rPr lang="en-US" b="1" dirty="0"/>
              <a:t>IDER Decision Overview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6884" y="955964"/>
            <a:ext cx="8395424" cy="5237026"/>
          </a:xfrm>
          <a:prstGeom prst="rect">
            <a:avLst/>
          </a:prstGeom>
        </p:spPr>
        <p:txBody>
          <a:bodyPr/>
          <a:lstStyle/>
          <a:p>
            <a:r>
              <a:rPr lang="en-US" sz="2000" dirty="0"/>
              <a:t>On December 22, 2016, the Commission issued </a:t>
            </a:r>
            <a:r>
              <a:rPr lang="en-US" sz="2000" u="sng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Decision 16-12-036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/>
              <a:t>addressing the Competitive Solicitation Framework and Regulatory Incentive Pilot in IDER</a:t>
            </a:r>
          </a:p>
          <a:p>
            <a:r>
              <a:rPr lang="en-US" sz="2000" dirty="0"/>
              <a:t>Adopts a technology-neutral competitive solicitation framework for Distributed Energy Resources (DERs) that can be deployed to defer traditional distribution infrastructure and establishes a regulatory process to oversee these solicitations</a:t>
            </a:r>
          </a:p>
          <a:p>
            <a:r>
              <a:rPr lang="en-US" sz="2000" dirty="0"/>
              <a:t>Per D.16-12-036, the Utilities, in consultation with the Energy Division, are required to reconvene the Working Group to begin discussions on the development of a technology-neutral pro forma contract</a:t>
            </a:r>
          </a:p>
          <a:p>
            <a:r>
              <a:rPr lang="en-US" sz="2000" dirty="0"/>
              <a:t>The Utilities are directed to work toward consensus of a final contract, putting forth an agreement with consensus elements in an Advice Letter. Where consensus of any element is not reached, the Utilities must provide a detailed discussion of alternative elements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1"/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0" name="Straight Connector 9"/>
          <p:cNvCxnSpPr/>
          <p:nvPr/>
        </p:nvCxnSpPr>
        <p:spPr>
          <a:xfrm>
            <a:off x="0" y="6192990"/>
            <a:ext cx="91440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975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8365" y="253828"/>
            <a:ext cx="8550378" cy="849217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87B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TNPF Consultant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0862" y="1025244"/>
            <a:ext cx="8625383" cy="5167746"/>
          </a:xfrm>
        </p:spPr>
        <p:txBody>
          <a:bodyPr/>
          <a:lstStyle/>
          <a:p>
            <a:r>
              <a:rPr lang="en-US" sz="2100" dirty="0"/>
              <a:t>The Decision (OP6) required PG&amp;E, in consultation with SDG&amp;E, SCE, and the Commission's Energy Division, to hire an industry consultant with expertise in DERs and contracting</a:t>
            </a:r>
          </a:p>
          <a:p>
            <a:r>
              <a:rPr lang="en-US" sz="2100" dirty="0"/>
              <a:t>After requisite consultations, </a:t>
            </a:r>
            <a:r>
              <a:rPr lang="en-US" sz="2100" dirty="0" err="1"/>
              <a:t>Sedway</a:t>
            </a:r>
            <a:r>
              <a:rPr lang="en-US" sz="2100" dirty="0"/>
              <a:t> Consulting, Inc. was selected as the Technology-Neutral Pro Forma Consultant (with Alan Taylor as the Lead Consultant)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/>
              <a:t>Mr. Taylor has over 33 years of experience in the energy industry with over 15 years in providing independent evaluations of utility solicitations for conventional and 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/>
              <a:t>He has requisite experience with DERs and has a detailed record of independent evaluation and consultation with all three utilities in CPUC proceedings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/>
              <a:t>He has participated in each of the utilities’ Procurement Review Groups (PRG) as the Independent Evaluator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75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8365" y="253828"/>
            <a:ext cx="8550378" cy="849217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87B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Role of the TNPF Consultant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0862" y="1025244"/>
            <a:ext cx="8625383" cy="5167746"/>
          </a:xfrm>
        </p:spPr>
        <p:txBody>
          <a:bodyPr/>
          <a:lstStyle/>
          <a:p>
            <a:r>
              <a:rPr lang="en-US" sz="2400" dirty="0"/>
              <a:t>The TNPF Consultant will support facilitation of the Working Group and help drive toward consensus on issues addressed, as well as act as a participant offering expertise on DER contracting</a:t>
            </a:r>
          </a:p>
          <a:p>
            <a:r>
              <a:rPr lang="en-US" sz="2400" dirty="0"/>
              <a:t>Per D.16-12-036, the Consultant will provide a status report to the IDER service list no later than 90 days after the Working Group is reconvened</a:t>
            </a:r>
            <a:endParaRPr lang="en-US" sz="2000" dirty="0"/>
          </a:p>
          <a:p>
            <a:r>
              <a:rPr lang="en-US" sz="2400" dirty="0"/>
              <a:t>The Consultant will then assist the Utilities in the development of the pro forma based on industry expertise and involvement with the Working Group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878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59" y="969818"/>
            <a:ext cx="8889805" cy="5375569"/>
          </a:xfrm>
        </p:spPr>
        <p:txBody>
          <a:bodyPr/>
          <a:lstStyle/>
          <a:p>
            <a:pPr marL="341313" lvl="1" indent="-341313">
              <a:buFont typeface="Arial" panose="020B0604020202020204" pitchFamily="34" charset="0"/>
              <a:buChar char="•"/>
            </a:pPr>
            <a:r>
              <a:rPr lang="en-US" sz="2000" b="1" dirty="0"/>
              <a:t>Participation:</a:t>
            </a:r>
            <a:r>
              <a:rPr lang="en-US" sz="2000" dirty="0"/>
              <a:t> Includes Commission staff, interested participants from the Competitive Solicitation WG, the Utilities, and the TNPF Consultant</a:t>
            </a:r>
          </a:p>
          <a:p>
            <a:pPr marL="341313" lvl="1" indent="-341313">
              <a:buFont typeface="Arial" panose="020B0604020202020204" pitchFamily="34" charset="0"/>
              <a:buChar char="•"/>
            </a:pPr>
            <a:r>
              <a:rPr lang="en-US" sz="2000" b="1" dirty="0"/>
              <a:t>Working Group Duties and Responsibilities</a:t>
            </a:r>
            <a:r>
              <a:rPr lang="en-US" sz="2000" dirty="0"/>
              <a:t>: The Working Group will provide input on specific contract elements to help inform the Utilities on the development of a technology-neutral contract</a:t>
            </a:r>
          </a:p>
          <a:p>
            <a:pPr marL="341313" lvl="1" indent="-341313">
              <a:buFont typeface="Arial" panose="020B0604020202020204" pitchFamily="34" charset="0"/>
              <a:buChar char="•"/>
            </a:pPr>
            <a:r>
              <a:rPr lang="en-US" sz="2000" b="1" dirty="0"/>
              <a:t>Working Group Administration:</a:t>
            </a:r>
            <a:r>
              <a:rPr lang="en-US" sz="2000" dirty="0"/>
              <a:t> The Consultant will facilitate the TNPF process in coordination with the Utilities. The Utilities will provide an agenda for each meeting beforehand; meeting materials, will be distributed at least 24 hours in advance of the meeting, barring unforeseen circumstances; meeting summaries will be distributed following each meeting</a:t>
            </a:r>
          </a:p>
          <a:p>
            <a:pPr marL="741363" lvl="2" indent="-341313">
              <a:buFont typeface="Arial" panose="020B0604020202020204" pitchFamily="34" charset="0"/>
              <a:buChar char="•"/>
            </a:pPr>
            <a:endParaRPr lang="en-US" sz="2000" dirty="0"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8365" y="253828"/>
            <a:ext cx="8550378" cy="849217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87B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TNPF Working Group 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3767" y="6322989"/>
            <a:ext cx="2247651" cy="488721"/>
            <a:chOff x="1707284" y="3590669"/>
            <a:chExt cx="4133638" cy="1245344"/>
          </a:xfrm>
        </p:grpSpPr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282" y="3590669"/>
              <a:ext cx="1726611" cy="1079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3590669"/>
              <a:ext cx="953284" cy="883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87638" y="4474662"/>
              <a:ext cx="953284" cy="36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 descr="https://encrypted-tbn3.gstatic.com/images?q=tbn:ANd9GcQUtkeI5ROFi_u9ImvmnmHdf59IvarZMWQE_V_op7COKAcGpaEOJdJjEQ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284" y="3594298"/>
              <a:ext cx="120015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/>
          <p:cNvCxnSpPr/>
          <p:nvPr/>
        </p:nvCxnSpPr>
        <p:spPr>
          <a:xfrm flipV="1">
            <a:off x="0" y="6165282"/>
            <a:ext cx="9144000" cy="2770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0AF3-F205-41AE-BA05-6C623B3D02C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220315"/>
      </p:ext>
    </p:extLst>
  </p:cSld>
  <p:clrMapOvr>
    <a:masterClrMapping/>
  </p:clrMapOvr>
</p:sld>
</file>

<file path=ppt/theme/theme1.xml><?xml version="1.0" encoding="utf-8"?>
<a:theme xmlns:a="http://schemas.openxmlformats.org/drawingml/2006/main" name="Assump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eed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Alternativ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vervi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Overvi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4_Overvi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858c652-6eb3-409f-a063-0fbc95063316">XHHYYEWCF3XT-21-1082</_dlc_DocId>
    <_dlc_DocIdUrl xmlns="e858c652-6eb3-409f-a063-0fbc95063316">
      <Url>https://sps.utility.pge.com/Sites/EDRP2015/Subteams/_layouts/15/DocIdRedir.aspx?ID=XHHYYEWCF3XT-21-1082</Url>
      <Description>XHHYYEWCF3XT-21-1082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55C274347038499C6F5D9123D96570" ma:contentTypeVersion="2" ma:contentTypeDescription="Create a new document." ma:contentTypeScope="" ma:versionID="0afad0561268da6f3925cca718ca3f33">
  <xsd:schema xmlns:xsd="http://www.w3.org/2001/XMLSchema" xmlns:xs="http://www.w3.org/2001/XMLSchema" xmlns:p="http://schemas.microsoft.com/office/2006/metadata/properties" xmlns:ns2="e858c652-6eb3-409f-a063-0fbc95063316" targetNamespace="http://schemas.microsoft.com/office/2006/metadata/properties" ma:root="true" ma:fieldsID="ec6defc82d6b2c027eeb162ae57d35f3" ns2:_="">
    <xsd:import namespace="e858c652-6eb3-409f-a063-0fbc9506331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58c652-6eb3-409f-a063-0fbc9506331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09216D-F08A-4B2E-B194-A72563130E5B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e858c652-6eb3-409f-a063-0fbc9506331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D9AD6B-5D71-49E5-94A8-AA82162375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58c652-6eb3-409f-a063-0fbc950633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6EA740-9037-4975-AEC1-AA340835E76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D6DA8F8-1BD0-4A21-93B8-C4A5751E5C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7723</TotalTime>
  <Words>1054</Words>
  <Application>Microsoft Office PowerPoint</Application>
  <PresentationFormat>On-screen Show (4:3)</PresentationFormat>
  <Paragraphs>156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MS PGothic</vt:lpstr>
      <vt:lpstr>MS PGothic</vt:lpstr>
      <vt:lpstr>Arial</vt:lpstr>
      <vt:lpstr>Arial Unicode MS</vt:lpstr>
      <vt:lpstr>Calibri</vt:lpstr>
      <vt:lpstr>Geneva</vt:lpstr>
      <vt:lpstr>Univers 55</vt:lpstr>
      <vt:lpstr>Assumptions</vt:lpstr>
      <vt:lpstr>Needs</vt:lpstr>
      <vt:lpstr>Alternatives</vt:lpstr>
      <vt:lpstr>Overview</vt:lpstr>
      <vt:lpstr>3_Overview</vt:lpstr>
      <vt:lpstr>4_Overview</vt:lpstr>
      <vt:lpstr>Integrated Distributed Energy Resources (IDER) Technology-Neutral Pro forma (TNPF) Contract Kick-Off Meeting    June 4, 2018</vt:lpstr>
      <vt:lpstr>Safety Check</vt:lpstr>
      <vt:lpstr>Meeting Agenda</vt:lpstr>
      <vt:lpstr>Meeting Objectives</vt:lpstr>
      <vt:lpstr>Competitive Solicitation Framework WG</vt:lpstr>
      <vt:lpstr>IDER Decision Overview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IDER Decision Implementation</dc:title>
  <dc:creator>Brandon Tolentino</dc:creator>
  <cp:lastModifiedBy>McCawley, Joseph M</cp:lastModifiedBy>
  <cp:revision>401</cp:revision>
  <cp:lastPrinted>2015-11-03T02:01:42Z</cp:lastPrinted>
  <dcterms:created xsi:type="dcterms:W3CDTF">2015-10-15T20:01:14Z</dcterms:created>
  <dcterms:modified xsi:type="dcterms:W3CDTF">2018-06-01T23:19:45Z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0x0101007F55C274347038499C6F5D9123D96570</vt:lpwstr>
  </property>
  <property fmtid="{D5CDD505-2E9C-101B-9397-08002B2CF9AE}" pid="3" name="_dlc_DocIdItemGuid">
    <vt:lpwstr>560085a7-56d6-4319-87b7-165e05a8d560</vt:lpwstr>
  </property>
</Properties>
</file>